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21" r:id="rId4"/>
    <p:sldId id="322" r:id="rId5"/>
    <p:sldId id="260" r:id="rId6"/>
    <p:sldId id="259" r:id="rId7"/>
    <p:sldId id="326" r:id="rId8"/>
    <p:sldId id="324" r:id="rId9"/>
    <p:sldId id="327" r:id="rId10"/>
    <p:sldId id="328" r:id="rId11"/>
    <p:sldId id="325" r:id="rId12"/>
    <p:sldId id="261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5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ld McMillan" userId="6e4750003e06316f" providerId="LiveId" clId="{9DCA442C-D78D-4526-B8EC-48FDF2EC4040}"/>
    <pc:docChg chg="custSel addSld modSld">
      <pc:chgData name="Donald McMillan" userId="6e4750003e06316f" providerId="LiveId" clId="{9DCA442C-D78D-4526-B8EC-48FDF2EC4040}" dt="2021-07-13T10:35:58.318" v="454" actId="27636"/>
      <pc:docMkLst>
        <pc:docMk/>
      </pc:docMkLst>
      <pc:sldChg chg="delSp modSp mod">
        <pc:chgData name="Donald McMillan" userId="6e4750003e06316f" providerId="LiveId" clId="{9DCA442C-D78D-4526-B8EC-48FDF2EC4040}" dt="2021-07-13T09:42:30.662" v="292" actId="20577"/>
        <pc:sldMkLst>
          <pc:docMk/>
          <pc:sldMk cId="2388515366" sldId="259"/>
        </pc:sldMkLst>
        <pc:spChg chg="mod">
          <ac:chgData name="Donald McMillan" userId="6e4750003e06316f" providerId="LiveId" clId="{9DCA442C-D78D-4526-B8EC-48FDF2EC4040}" dt="2021-07-13T08:59:02.354" v="252" actId="20577"/>
          <ac:spMkLst>
            <pc:docMk/>
            <pc:sldMk cId="2388515366" sldId="259"/>
            <ac:spMk id="4" creationId="{BEF8E0DD-A82D-4877-9B01-15C8EB34428D}"/>
          </ac:spMkLst>
        </pc:spChg>
        <pc:spChg chg="mod">
          <ac:chgData name="Donald McMillan" userId="6e4750003e06316f" providerId="LiveId" clId="{9DCA442C-D78D-4526-B8EC-48FDF2EC4040}" dt="2021-07-13T09:42:30.662" v="292" actId="20577"/>
          <ac:spMkLst>
            <pc:docMk/>
            <pc:sldMk cId="2388515366" sldId="259"/>
            <ac:spMk id="19" creationId="{AFD4068D-97F0-4284-8E48-310F2E399764}"/>
          </ac:spMkLst>
        </pc:spChg>
        <pc:spChg chg="del">
          <ac:chgData name="Donald McMillan" userId="6e4750003e06316f" providerId="LiveId" clId="{9DCA442C-D78D-4526-B8EC-48FDF2EC4040}" dt="2021-07-13T08:57:05.428" v="228" actId="478"/>
          <ac:spMkLst>
            <pc:docMk/>
            <pc:sldMk cId="2388515366" sldId="259"/>
            <ac:spMk id="26" creationId="{1EF85A57-E46F-43FC-A91C-8E37CE16C681}"/>
          </ac:spMkLst>
        </pc:spChg>
        <pc:picChg chg="del mod">
          <ac:chgData name="Donald McMillan" userId="6e4750003e06316f" providerId="LiveId" clId="{9DCA442C-D78D-4526-B8EC-48FDF2EC4040}" dt="2021-07-13T08:57:01.724" v="226" actId="478"/>
          <ac:picMkLst>
            <pc:docMk/>
            <pc:sldMk cId="2388515366" sldId="259"/>
            <ac:picMk id="21" creationId="{5A41404D-112C-4479-A8BF-21F24515F48F}"/>
          </ac:picMkLst>
        </pc:picChg>
        <pc:picChg chg="del">
          <ac:chgData name="Donald McMillan" userId="6e4750003e06316f" providerId="LiveId" clId="{9DCA442C-D78D-4526-B8EC-48FDF2EC4040}" dt="2021-07-13T08:57:02.696" v="227" actId="478"/>
          <ac:picMkLst>
            <pc:docMk/>
            <pc:sldMk cId="2388515366" sldId="259"/>
            <ac:picMk id="25" creationId="{D5C0E0C7-29CB-4E57-880A-E1C4181EF0E7}"/>
          </ac:picMkLst>
        </pc:picChg>
      </pc:sldChg>
      <pc:sldChg chg="modSp mod">
        <pc:chgData name="Donald McMillan" userId="6e4750003e06316f" providerId="LiveId" clId="{9DCA442C-D78D-4526-B8EC-48FDF2EC4040}" dt="2021-07-13T10:15:23.413" v="388" actId="20577"/>
        <pc:sldMkLst>
          <pc:docMk/>
          <pc:sldMk cId="3467216857" sldId="261"/>
        </pc:sldMkLst>
        <pc:spChg chg="mod">
          <ac:chgData name="Donald McMillan" userId="6e4750003e06316f" providerId="LiveId" clId="{9DCA442C-D78D-4526-B8EC-48FDF2EC4040}" dt="2021-07-13T10:15:23.413" v="388" actId="20577"/>
          <ac:spMkLst>
            <pc:docMk/>
            <pc:sldMk cId="3467216857" sldId="261"/>
            <ac:spMk id="4" creationId="{00000000-0000-0000-0000-000000000000}"/>
          </ac:spMkLst>
        </pc:spChg>
      </pc:sldChg>
      <pc:sldChg chg="modSp mod">
        <pc:chgData name="Donald McMillan" userId="6e4750003e06316f" providerId="LiveId" clId="{9DCA442C-D78D-4526-B8EC-48FDF2EC4040}" dt="2021-07-13T08:17:10.443" v="7" actId="20577"/>
        <pc:sldMkLst>
          <pc:docMk/>
          <pc:sldMk cId="2445893567" sldId="321"/>
        </pc:sldMkLst>
        <pc:spChg chg="mod">
          <ac:chgData name="Donald McMillan" userId="6e4750003e06316f" providerId="LiveId" clId="{9DCA442C-D78D-4526-B8EC-48FDF2EC4040}" dt="2021-07-13T08:17:10.443" v="7" actId="20577"/>
          <ac:spMkLst>
            <pc:docMk/>
            <pc:sldMk cId="2445893567" sldId="321"/>
            <ac:spMk id="4" creationId="{00000000-0000-0000-0000-000000000000}"/>
          </ac:spMkLst>
        </pc:spChg>
      </pc:sldChg>
      <pc:sldChg chg="modSp mod">
        <pc:chgData name="Donald McMillan" userId="6e4750003e06316f" providerId="LiveId" clId="{9DCA442C-D78D-4526-B8EC-48FDF2EC4040}" dt="2021-07-13T08:34:58.732" v="161" actId="20577"/>
        <pc:sldMkLst>
          <pc:docMk/>
          <pc:sldMk cId="3772789695" sldId="322"/>
        </pc:sldMkLst>
        <pc:spChg chg="mod">
          <ac:chgData name="Donald McMillan" userId="6e4750003e06316f" providerId="LiveId" clId="{9DCA442C-D78D-4526-B8EC-48FDF2EC4040}" dt="2021-07-13T08:34:58.732" v="161" actId="20577"/>
          <ac:spMkLst>
            <pc:docMk/>
            <pc:sldMk cId="3772789695" sldId="322"/>
            <ac:spMk id="6" creationId="{C8A08148-3392-429F-8E76-4B26E51EA419}"/>
          </ac:spMkLst>
        </pc:spChg>
        <pc:graphicFrameChg chg="mod modGraphic">
          <ac:chgData name="Donald McMillan" userId="6e4750003e06316f" providerId="LiveId" clId="{9DCA442C-D78D-4526-B8EC-48FDF2EC4040}" dt="2021-07-13T08:26:23.562" v="111" actId="1076"/>
          <ac:graphicFrameMkLst>
            <pc:docMk/>
            <pc:sldMk cId="3772789695" sldId="322"/>
            <ac:graphicFrameMk id="5" creationId="{8A3622B7-A067-4A6B-8A26-D26C5864B659}"/>
          </ac:graphicFrameMkLst>
        </pc:graphicFrameChg>
      </pc:sldChg>
      <pc:sldChg chg="modSp mod">
        <pc:chgData name="Donald McMillan" userId="6e4750003e06316f" providerId="LiveId" clId="{9DCA442C-D78D-4526-B8EC-48FDF2EC4040}" dt="2021-07-13T09:54:33.346" v="355" actId="27636"/>
        <pc:sldMkLst>
          <pc:docMk/>
          <pc:sldMk cId="1693625601" sldId="324"/>
        </pc:sldMkLst>
        <pc:spChg chg="mod">
          <ac:chgData name="Donald McMillan" userId="6e4750003e06316f" providerId="LiveId" clId="{9DCA442C-D78D-4526-B8EC-48FDF2EC4040}" dt="2021-07-13T09:54:33.346" v="355" actId="27636"/>
          <ac:spMkLst>
            <pc:docMk/>
            <pc:sldMk cId="1693625601" sldId="324"/>
            <ac:spMk id="4" creationId="{745D97A3-4381-48BB-9D00-D70F95858EC7}"/>
          </ac:spMkLst>
        </pc:spChg>
      </pc:sldChg>
      <pc:sldChg chg="addSp modSp mod">
        <pc:chgData name="Donald McMillan" userId="6e4750003e06316f" providerId="LiveId" clId="{9DCA442C-D78D-4526-B8EC-48FDF2EC4040}" dt="2021-07-13T10:21:31.615" v="431" actId="404"/>
        <pc:sldMkLst>
          <pc:docMk/>
          <pc:sldMk cId="3960237397" sldId="325"/>
        </pc:sldMkLst>
        <pc:spChg chg="add mod">
          <ac:chgData name="Donald McMillan" userId="6e4750003e06316f" providerId="LiveId" clId="{9DCA442C-D78D-4526-B8EC-48FDF2EC4040}" dt="2021-07-13T10:21:12.487" v="410" actId="1076"/>
          <ac:spMkLst>
            <pc:docMk/>
            <pc:sldMk cId="3960237397" sldId="325"/>
            <ac:spMk id="7" creationId="{5724404A-D3C0-4D95-8FDC-A95ACB22DBBB}"/>
          </ac:spMkLst>
        </pc:spChg>
        <pc:spChg chg="add mod">
          <ac:chgData name="Donald McMillan" userId="6e4750003e06316f" providerId="LiveId" clId="{9DCA442C-D78D-4526-B8EC-48FDF2EC4040}" dt="2021-07-13T10:21:31.615" v="431" actId="404"/>
          <ac:spMkLst>
            <pc:docMk/>
            <pc:sldMk cId="3960237397" sldId="325"/>
            <ac:spMk id="8" creationId="{4B4E5D90-7F04-4821-A965-550DCB3D7743}"/>
          </ac:spMkLst>
        </pc:spChg>
      </pc:sldChg>
      <pc:sldChg chg="modSp mod">
        <pc:chgData name="Donald McMillan" userId="6e4750003e06316f" providerId="LiveId" clId="{9DCA442C-D78D-4526-B8EC-48FDF2EC4040}" dt="2021-07-13T09:43:56.825" v="303" actId="14100"/>
        <pc:sldMkLst>
          <pc:docMk/>
          <pc:sldMk cId="3336713572" sldId="326"/>
        </pc:sldMkLst>
        <pc:spChg chg="mod">
          <ac:chgData name="Donald McMillan" userId="6e4750003e06316f" providerId="LiveId" clId="{9DCA442C-D78D-4526-B8EC-48FDF2EC4040}" dt="2021-07-13T09:43:52.493" v="302" actId="20577"/>
          <ac:spMkLst>
            <pc:docMk/>
            <pc:sldMk cId="3336713572" sldId="326"/>
            <ac:spMk id="3" creationId="{00000000-0000-0000-0000-000000000000}"/>
          </ac:spMkLst>
        </pc:spChg>
        <pc:spChg chg="mod">
          <ac:chgData name="Donald McMillan" userId="6e4750003e06316f" providerId="LiveId" clId="{9DCA442C-D78D-4526-B8EC-48FDF2EC4040}" dt="2021-07-13T09:43:56.825" v="303" actId="14100"/>
          <ac:spMkLst>
            <pc:docMk/>
            <pc:sldMk cId="3336713572" sldId="326"/>
            <ac:spMk id="19" creationId="{AFD4068D-97F0-4284-8E48-310F2E399764}"/>
          </ac:spMkLst>
        </pc:spChg>
      </pc:sldChg>
      <pc:sldChg chg="modSp mod">
        <pc:chgData name="Donald McMillan" userId="6e4750003e06316f" providerId="LiveId" clId="{9DCA442C-D78D-4526-B8EC-48FDF2EC4040}" dt="2021-07-13T10:35:58.318" v="454" actId="27636"/>
        <pc:sldMkLst>
          <pc:docMk/>
          <pc:sldMk cId="2104671940" sldId="327"/>
        </pc:sldMkLst>
        <pc:spChg chg="mod">
          <ac:chgData name="Donald McMillan" userId="6e4750003e06316f" providerId="LiveId" clId="{9DCA442C-D78D-4526-B8EC-48FDF2EC4040}" dt="2021-07-13T10:35:58.318" v="454" actId="27636"/>
          <ac:spMkLst>
            <pc:docMk/>
            <pc:sldMk cId="2104671940" sldId="327"/>
            <ac:spMk id="3" creationId="{BCC8D836-D31A-42ED-B9AB-EC36B0F3D2D3}"/>
          </ac:spMkLst>
        </pc:spChg>
      </pc:sldChg>
      <pc:sldChg chg="addSp delSp modSp add mod delAnim">
        <pc:chgData name="Donald McMillan" userId="6e4750003e06316f" providerId="LiveId" clId="{9DCA442C-D78D-4526-B8EC-48FDF2EC4040}" dt="2021-07-13T10:33:01.011" v="445" actId="11529"/>
        <pc:sldMkLst>
          <pc:docMk/>
          <pc:sldMk cId="2797009423" sldId="328"/>
        </pc:sldMkLst>
        <pc:spChg chg="mod">
          <ac:chgData name="Donald McMillan" userId="6e4750003e06316f" providerId="LiveId" clId="{9DCA442C-D78D-4526-B8EC-48FDF2EC4040}" dt="2021-07-13T10:31:39.924" v="435" actId="27636"/>
          <ac:spMkLst>
            <pc:docMk/>
            <pc:sldMk cId="2797009423" sldId="328"/>
            <ac:spMk id="3" creationId="{BCC8D836-D31A-42ED-B9AB-EC36B0F3D2D3}"/>
          </ac:spMkLst>
        </pc:spChg>
        <pc:spChg chg="mod">
          <ac:chgData name="Donald McMillan" userId="6e4750003e06316f" providerId="LiveId" clId="{9DCA442C-D78D-4526-B8EC-48FDF2EC4040}" dt="2021-07-13T10:32:23.679" v="443" actId="27636"/>
          <ac:spMkLst>
            <pc:docMk/>
            <pc:sldMk cId="2797009423" sldId="328"/>
            <ac:spMk id="4" creationId="{745D97A3-4381-48BB-9D00-D70F95858EC7}"/>
          </ac:spMkLst>
        </pc:spChg>
        <pc:spChg chg="add">
          <ac:chgData name="Donald McMillan" userId="6e4750003e06316f" providerId="LiveId" clId="{9DCA442C-D78D-4526-B8EC-48FDF2EC4040}" dt="2021-07-13T10:32:49.700" v="444" actId="11529"/>
          <ac:spMkLst>
            <pc:docMk/>
            <pc:sldMk cId="2797009423" sldId="328"/>
            <ac:spMk id="6" creationId="{DC428826-2B91-44A4-B833-6A6CACB871A0}"/>
          </ac:spMkLst>
        </pc:spChg>
        <pc:spChg chg="add">
          <ac:chgData name="Donald McMillan" userId="6e4750003e06316f" providerId="LiveId" clId="{9DCA442C-D78D-4526-B8EC-48FDF2EC4040}" dt="2021-07-13T10:33:01.011" v="445" actId="11529"/>
          <ac:spMkLst>
            <pc:docMk/>
            <pc:sldMk cId="2797009423" sldId="328"/>
            <ac:spMk id="8" creationId="{1F0A9646-B83B-4C5A-8094-D455946AB9BF}"/>
          </ac:spMkLst>
        </pc:spChg>
        <pc:picChg chg="del">
          <ac:chgData name="Donald McMillan" userId="6e4750003e06316f" providerId="LiveId" clId="{9DCA442C-D78D-4526-B8EC-48FDF2EC4040}" dt="2021-07-13T10:31:59.785" v="437" actId="478"/>
          <ac:picMkLst>
            <pc:docMk/>
            <pc:sldMk cId="2797009423" sldId="328"/>
            <ac:picMk id="5" creationId="{63CFF652-A4F9-461F-8CA0-07CD819FA87B}"/>
          </ac:picMkLst>
        </pc:picChg>
        <pc:picChg chg="add mod">
          <ac:chgData name="Donald McMillan" userId="6e4750003e06316f" providerId="LiveId" clId="{9DCA442C-D78D-4526-B8EC-48FDF2EC4040}" dt="2021-07-13T10:32:09.479" v="441" actId="14100"/>
          <ac:picMkLst>
            <pc:docMk/>
            <pc:sldMk cId="2797009423" sldId="328"/>
            <ac:picMk id="7" creationId="{7013D652-F79C-40D7-8225-FD925758BF64}"/>
          </ac:picMkLst>
        </pc:picChg>
        <pc:picChg chg="del">
          <ac:chgData name="Donald McMillan" userId="6e4750003e06316f" providerId="LiveId" clId="{9DCA442C-D78D-4526-B8EC-48FDF2EC4040}" dt="2021-07-13T10:31:48.047" v="436" actId="478"/>
          <ac:picMkLst>
            <pc:docMk/>
            <pc:sldMk cId="2797009423" sldId="328"/>
            <ac:picMk id="9" creationId="{A72F8149-BF5F-4381-94C9-4F27B87B29E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e4750003e06316f/Desktop/QUPEX/Dividend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Origin &amp;</a:t>
            </a:r>
            <a:r>
              <a:rPr lang="en-AU" baseline="0"/>
              <a:t> Santos Dividend record</a:t>
            </a:r>
            <a:endParaRPr lang="en-A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Origin Energy</c:v>
          </c:tx>
          <c:spPr>
            <a:gradFill flip="none" rotWithShape="1">
              <a:gsLst>
                <a:gs pos="33000">
                  <a:schemeClr val="accent2">
                    <a:lumMod val="40000"/>
                    <a:lumOff val="60000"/>
                  </a:schemeClr>
                </a:gs>
                <a:gs pos="64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5400">
              <a:noFill/>
            </a:ln>
            <a:effectLst/>
          </c:spPr>
          <c:invertIfNegative val="0"/>
          <c:cat>
            <c:numRef>
              <c:f>Sheet1!$B$6:$B$25</c:f>
              <c:numCache>
                <c:formatCode>m/d/yyyy</c:formatCode>
                <c:ptCount val="20"/>
                <c:pt idx="0">
                  <c:v>40784</c:v>
                </c:pt>
                <c:pt idx="1">
                  <c:v>40967</c:v>
                </c:pt>
                <c:pt idx="2">
                  <c:v>41149</c:v>
                </c:pt>
                <c:pt idx="3">
                  <c:v>41331</c:v>
                </c:pt>
                <c:pt idx="4">
                  <c:v>41513</c:v>
                </c:pt>
                <c:pt idx="5">
                  <c:v>41695</c:v>
                </c:pt>
                <c:pt idx="6">
                  <c:v>41877</c:v>
                </c:pt>
                <c:pt idx="7">
                  <c:v>42059</c:v>
                </c:pt>
                <c:pt idx="8">
                  <c:v>42241</c:v>
                </c:pt>
                <c:pt idx="9">
                  <c:v>42423</c:v>
                </c:pt>
                <c:pt idx="10">
                  <c:v>42605</c:v>
                </c:pt>
                <c:pt idx="11">
                  <c:v>42787</c:v>
                </c:pt>
                <c:pt idx="12">
                  <c:v>42969</c:v>
                </c:pt>
                <c:pt idx="13">
                  <c:v>43151</c:v>
                </c:pt>
                <c:pt idx="14">
                  <c:v>43333</c:v>
                </c:pt>
                <c:pt idx="15">
                  <c:v>43525</c:v>
                </c:pt>
                <c:pt idx="16">
                  <c:v>43710</c:v>
                </c:pt>
                <c:pt idx="17">
                  <c:v>43892</c:v>
                </c:pt>
                <c:pt idx="18">
                  <c:v>44082</c:v>
                </c:pt>
                <c:pt idx="19">
                  <c:v>44258</c:v>
                </c:pt>
              </c:numCache>
            </c:numRef>
          </c:cat>
          <c:val>
            <c:numRef>
              <c:f>Sheet1!$C$6:$C$25</c:f>
              <c:numCache>
                <c:formatCode>General</c:formatCode>
                <c:ptCount val="20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0.1</c:v>
                </c:pt>
                <c:pt idx="16">
                  <c:v>0.15</c:v>
                </c:pt>
                <c:pt idx="17">
                  <c:v>0.15</c:v>
                </c:pt>
                <c:pt idx="18">
                  <c:v>0.1</c:v>
                </c:pt>
                <c:pt idx="19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C1-4591-B2FB-577D582CD705}"/>
            </c:ext>
          </c:extLst>
        </c:ser>
        <c:ser>
          <c:idx val="1"/>
          <c:order val="1"/>
          <c:tx>
            <c:v>Santos</c:v>
          </c:tx>
          <c:spPr>
            <a:solidFill>
              <a:srgbClr val="009AD0"/>
            </a:solidFill>
            <a:ln>
              <a:noFill/>
            </a:ln>
            <a:effectLst/>
          </c:spPr>
          <c:invertIfNegative val="0"/>
          <c:cat>
            <c:numRef>
              <c:f>Sheet1!$E$6:$E$25</c:f>
              <c:numCache>
                <c:formatCode>m/d/yyyy</c:formatCode>
                <c:ptCount val="20"/>
                <c:pt idx="0">
                  <c:v>40779</c:v>
                </c:pt>
                <c:pt idx="1">
                  <c:v>40963</c:v>
                </c:pt>
                <c:pt idx="2">
                  <c:v>41143</c:v>
                </c:pt>
                <c:pt idx="3">
                  <c:v>41334</c:v>
                </c:pt>
                <c:pt idx="4">
                  <c:v>41355</c:v>
                </c:pt>
                <c:pt idx="5">
                  <c:v>41697</c:v>
                </c:pt>
                <c:pt idx="6">
                  <c:v>41878</c:v>
                </c:pt>
                <c:pt idx="7">
                  <c:v>42060</c:v>
                </c:pt>
                <c:pt idx="8">
                  <c:v>42242</c:v>
                </c:pt>
                <c:pt idx="9">
                  <c:v>42424</c:v>
                </c:pt>
                <c:pt idx="10">
                  <c:v>42606</c:v>
                </c:pt>
                <c:pt idx="11">
                  <c:v>42788</c:v>
                </c:pt>
                <c:pt idx="12">
                  <c:v>42970</c:v>
                </c:pt>
                <c:pt idx="13">
                  <c:v>43152</c:v>
                </c:pt>
                <c:pt idx="14">
                  <c:v>43340</c:v>
                </c:pt>
                <c:pt idx="15">
                  <c:v>43157</c:v>
                </c:pt>
                <c:pt idx="16">
                  <c:v>43704</c:v>
                </c:pt>
                <c:pt idx="17">
                  <c:v>43886</c:v>
                </c:pt>
                <c:pt idx="18">
                  <c:v>44068</c:v>
                </c:pt>
                <c:pt idx="19">
                  <c:v>44250</c:v>
                </c:pt>
              </c:numCache>
            </c:numRef>
          </c:cat>
          <c:val>
            <c:numRef>
              <c:f>Sheet1!$F$6:$F$25</c:f>
              <c:numCache>
                <c:formatCode>General</c:formatCode>
                <c:ptCount val="20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3">
                  <c:v>0.15</c:v>
                </c:pt>
                <c:pt idx="4">
                  <c:v>0.15</c:v>
                </c:pt>
                <c:pt idx="5">
                  <c:v>0.15</c:v>
                </c:pt>
                <c:pt idx="6">
                  <c:v>0.2</c:v>
                </c:pt>
                <c:pt idx="7">
                  <c:v>0.15</c:v>
                </c:pt>
                <c:pt idx="8">
                  <c:v>0.15</c:v>
                </c:pt>
                <c:pt idx="9">
                  <c:v>0.05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4.7699999999999999E-2</c:v>
                </c:pt>
                <c:pt idx="15">
                  <c:v>8.6199999999999999E-2</c:v>
                </c:pt>
                <c:pt idx="16">
                  <c:v>8.8800000000000004E-2</c:v>
                </c:pt>
                <c:pt idx="17">
                  <c:v>7.5700000000000003E-2</c:v>
                </c:pt>
                <c:pt idx="18">
                  <c:v>2.9100000000000001E-2</c:v>
                </c:pt>
                <c:pt idx="19">
                  <c:v>6.3200000000000006E-2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C1-4591-B2FB-577D582CD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86983423"/>
        <c:axId val="2086981343"/>
      </c:barChart>
      <c:catAx>
        <c:axId val="2086983423"/>
        <c:scaling>
          <c:orientation val="minMax"/>
        </c:scaling>
        <c:delete val="0"/>
        <c:axPos val="b"/>
        <c:numFmt formatCode="mmm\-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981343"/>
        <c:crosses val="autoZero"/>
        <c:auto val="0"/>
        <c:lblAlgn val="ctr"/>
        <c:lblOffset val="100"/>
        <c:noMultiLvlLbl val="0"/>
      </c:catAx>
      <c:valAx>
        <c:axId val="2086981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/>
                  <a:t>Dividends  $'s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983423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>
      <a:solidFill>
        <a:schemeClr val="accent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0.52777</cdr:x>
      <cdr:y>0.34369</cdr:y>
    </cdr:from>
    <cdr:to>
      <cdr:x>0.9579</cdr:x>
      <cdr:y>0.34369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64871952-EACB-444A-A944-26EA73D06A56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2719953" y="965809"/>
          <a:ext cx="2216772" cy="0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chemeClr val="accent6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0.62979</cdr:x>
      <cdr:y>0.26438</cdr:y>
    </cdr:from>
    <cdr:to>
      <cdr:x>0.94888</cdr:x>
      <cdr:y>0.35748</cdr:y>
    </cdr:to>
    <cdr:sp macro="" textlink="">
      <cdr:nvSpPr>
        <cdr:cNvPr id="4" name="TextBox 6">
          <a:extLst xmlns:a="http://schemas.openxmlformats.org/drawingml/2006/main">
            <a:ext uri="{FF2B5EF4-FFF2-40B4-BE49-F238E27FC236}">
              <a16:creationId xmlns:a16="http://schemas.microsoft.com/office/drawing/2014/main" id="{168D4B41-6CE3-4D2A-92AA-5E865026B0ED}"/>
            </a:ext>
          </a:extLst>
        </cdr:cNvPr>
        <cdr:cNvSpPr txBox="1"/>
      </cdr:nvSpPr>
      <cdr:spPr>
        <a:xfrm xmlns:a="http://schemas.openxmlformats.org/drawingml/2006/main">
          <a:off x="3245747" y="742944"/>
          <a:ext cx="164448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100" dirty="0"/>
            <a:t>LNG Cashflow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26DE7-D804-4DA4-AA36-B3DDB4BAFE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95A4B-F261-4F01-B4E3-AEB6310E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4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547446" y="1692568"/>
            <a:ext cx="862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noProof="0" dirty="0">
                <a:solidFill>
                  <a:schemeClr val="bg1"/>
                </a:solidFill>
                <a:latin typeface="+mn-lt"/>
              </a:rPr>
              <a:t>SPE</a:t>
            </a:r>
            <a:r>
              <a:rPr lang="en-GB" sz="3600" baseline="0" noProof="0" dirty="0">
                <a:solidFill>
                  <a:schemeClr val="bg1"/>
                </a:solidFill>
                <a:latin typeface="+mn-lt"/>
              </a:rPr>
              <a:t> VIRTUAL WORKSHOP</a:t>
            </a:r>
            <a:r>
              <a:rPr lang="en-GB" sz="3200" baseline="0" noProof="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r>
              <a:rPr lang="en-US" sz="4400" b="1" baseline="0" noProof="0" dirty="0">
                <a:solidFill>
                  <a:schemeClr val="bg1"/>
                </a:solidFill>
                <a:latin typeface="+mn-lt"/>
              </a:rPr>
              <a:t>Reserves Estimation and Petroleum Economics - Navigating Today’s Challenges and Opportunities</a:t>
            </a:r>
            <a:endParaRPr lang="en-GB" sz="4400" b="1" noProof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1631853" y="4557192"/>
            <a:ext cx="83018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545098" y="4759945"/>
            <a:ext cx="8623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3 – 5 AUGUST</a:t>
            </a:r>
            <a:r>
              <a:rPr lang="en-US" sz="2400" baseline="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54368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4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73123"/>
            <a:ext cx="10500360" cy="588726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807265"/>
            <a:ext cx="10500360" cy="906606"/>
          </a:xfrm>
        </p:spPr>
        <p:txBody>
          <a:bodyPr>
            <a:normAutofit/>
          </a:bodyPr>
          <a:lstStyle>
            <a:lvl1pPr marL="0" indent="0" algn="ctr">
              <a:buNone/>
              <a:defRPr sz="2400" b="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Discussion Leader’s Name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49920" y="4000676"/>
            <a:ext cx="10500360" cy="304044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1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Place your company logo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64081" y="40919"/>
            <a:ext cx="80326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SPE</a:t>
            </a:r>
            <a:r>
              <a:rPr lang="en-US" sz="1800" baseline="0" dirty="0">
                <a:solidFill>
                  <a:schemeClr val="bg1"/>
                </a:solidFill>
                <a:latin typeface="+mn-lt"/>
              </a:rPr>
              <a:t> VIRTUAL WORKSHOP:</a:t>
            </a:r>
          </a:p>
          <a:p>
            <a:r>
              <a:rPr lang="en-US" sz="2000" b="1" baseline="0" dirty="0">
                <a:solidFill>
                  <a:schemeClr val="bg1"/>
                </a:solidFill>
                <a:latin typeface="+mn-lt"/>
              </a:rPr>
              <a:t>Reserves Estimation and Petroleum Economics - Navigating Today’s Challenges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74342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52268" y="1047692"/>
            <a:ext cx="10515600" cy="58872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615890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15975" y="1804832"/>
            <a:ext cx="10550525" cy="437544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402415967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5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3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7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4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8E397-6266-435D-945F-4FECB799D2BA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7155-4F74-44F5-8AD1-E9F95FE8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18/0414-0038-JPT" TargetMode="External"/><Relationship Id="rId2" Type="http://schemas.openxmlformats.org/officeDocument/2006/relationships/hyperlink" Target="https://www.data.qld.gov.au/dataset/petroleum-gas-production-and-reserve-statistics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159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990F5-12CD-4C1E-A7E7-785C7761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10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8D836-D31A-42ED-B9AB-EC36B0F3D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08250" y="548928"/>
            <a:ext cx="5502350" cy="588726"/>
          </a:xfrm>
        </p:spPr>
        <p:txBody>
          <a:bodyPr>
            <a:normAutofit fontScale="85000" lnSpcReduction="10000"/>
          </a:bodyPr>
          <a:lstStyle/>
          <a:p>
            <a:r>
              <a:rPr lang="en-AU" sz="2800" b="1" dirty="0"/>
              <a:t>Example 2 of a CSG Field in Queensland</a:t>
            </a:r>
            <a:endParaRPr lang="en-AU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D97A3-4381-48BB-9D00-D70F95858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1790" y="1683130"/>
            <a:ext cx="3952009" cy="395105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Production &gt; 10 years</a:t>
            </a:r>
          </a:p>
          <a:p>
            <a:endParaRPr lang="en-AU" dirty="0"/>
          </a:p>
          <a:p>
            <a:r>
              <a:rPr lang="en-AU" sz="2800" dirty="0"/>
              <a:t>The Operator prepared to reduce reserves.</a:t>
            </a:r>
          </a:p>
          <a:p>
            <a:r>
              <a:rPr lang="en-AU" sz="2800" dirty="0"/>
              <a:t>Drilling seems not to be successful</a:t>
            </a:r>
          </a:p>
          <a:p>
            <a:r>
              <a:rPr lang="en-AU" sz="2800" dirty="0"/>
              <a:t>Write-downs imply initial 2P allocation was incorrect.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3D652-F79C-40D7-8225-FD925758B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00" y="1318919"/>
            <a:ext cx="6220499" cy="50789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428826-2B91-44A4-B833-6A6CACB871A0}"/>
              </a:ext>
            </a:extLst>
          </p:cNvPr>
          <p:cNvSpPr/>
          <p:nvPr/>
        </p:nvSpPr>
        <p:spPr>
          <a:xfrm>
            <a:off x="3750590" y="1410346"/>
            <a:ext cx="147234" cy="69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A9646-B83B-4C5A-8094-D455946AB9BF}"/>
              </a:ext>
            </a:extLst>
          </p:cNvPr>
          <p:cNvSpPr/>
          <p:nvPr/>
        </p:nvSpPr>
        <p:spPr>
          <a:xfrm>
            <a:off x="3750590" y="3952068"/>
            <a:ext cx="147234" cy="69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Example 2">
            <a:hlinkClick r:id="" action="ppaction://media"/>
            <a:extLst>
              <a:ext uri="{FF2B5EF4-FFF2-40B4-BE49-F238E27FC236}">
                <a16:creationId xmlns:a16="http://schemas.microsoft.com/office/drawing/2014/main" id="{539ACB44-E8F3-4420-9EF9-47D32BCB9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0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11"/>
    </mc:Choice>
    <mc:Fallback>
      <p:transition spd="slow" advTm="8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AB2979-59F3-49D3-A93A-82405146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CFFEA-9448-4F5D-9AA9-5A15240F9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dirty="0"/>
              <a:t>RCM used at a company level: CSG in Queensland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4E531-54E5-4B4E-974C-99597A039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975" y="5726624"/>
            <a:ext cx="10550525" cy="45365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Note 2P reserves are the only resource information available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80BF9-4A4F-4CEF-86F6-FCA581F19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451" y="1548381"/>
            <a:ext cx="7687679" cy="4090206"/>
          </a:xfrm>
          <a:prstGeom prst="rect">
            <a:avLst/>
          </a:prstGeom>
        </p:spPr>
      </p:pic>
      <p:pic>
        <p:nvPicPr>
          <p:cNvPr id="6" name="RCM Companies">
            <a:hlinkClick r:id="" action="ppaction://media"/>
            <a:extLst>
              <a:ext uri="{FF2B5EF4-FFF2-40B4-BE49-F238E27FC236}">
                <a16:creationId xmlns:a16="http://schemas.microsoft.com/office/drawing/2014/main" id="{C1C55D21-4917-4FDC-AC71-DC44363A2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4404A-D3C0-4D95-8FDC-A95ACB22DBBB}"/>
              </a:ext>
            </a:extLst>
          </p:cNvPr>
          <p:cNvSpPr txBox="1"/>
          <p:nvPr/>
        </p:nvSpPr>
        <p:spPr>
          <a:xfrm>
            <a:off x="4557168" y="3812583"/>
            <a:ext cx="23402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Poor Confidence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5D90-7F04-4821-A965-550DCB3D7743}"/>
              </a:ext>
            </a:extLst>
          </p:cNvPr>
          <p:cNvSpPr txBox="1"/>
          <p:nvPr/>
        </p:nvSpPr>
        <p:spPr>
          <a:xfrm>
            <a:off x="3905573" y="2300304"/>
            <a:ext cx="2393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Good Confidence</a:t>
            </a:r>
          </a:p>
        </p:txBody>
      </p:sp>
    </p:spTree>
    <p:extLst>
      <p:ext uri="{BB962C8B-B14F-4D97-AF65-F5344CB8AC3E}">
        <p14:creationId xmlns:p14="http://schemas.microsoft.com/office/powerpoint/2010/main" val="396023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48"/>
    </mc:Choice>
    <mc:Fallback>
      <p:transition spd="slow" advTm="3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poor performance of the Queensland CSG-LNG projects highlights the important role the PRMS and regulatory bodies in ensuring the integrity of the Petroleum Industry.  </a:t>
            </a:r>
            <a:endParaRPr lang="en-AU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Regulatory framework is critical to governance of the integrity of the PRMS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Recommendations: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SPE consider developing guidelines for regulatory framework for the PRMS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Reserve estimators need to develop self-policing mechanisms to ensure integrity in the PRMS.   </a:t>
            </a:r>
          </a:p>
        </p:txBody>
      </p:sp>
      <p:pic>
        <p:nvPicPr>
          <p:cNvPr id="5" name="Conclusion">
            <a:hlinkClick r:id="" action="ppaction://media"/>
            <a:extLst>
              <a:ext uri="{FF2B5EF4-FFF2-40B4-BE49-F238E27FC236}">
                <a16:creationId xmlns:a16="http://schemas.microsoft.com/office/drawing/2014/main" id="{E3122FD5-43E9-43B2-851D-B5C702F9F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1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3"/>
    </mc:Choice>
    <mc:Fallback>
      <p:transition spd="slow" advTm="3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 of data </a:t>
            </a:r>
            <a:r>
              <a:rPr lang="en-US" dirty="0" err="1"/>
              <a:t>spporting</a:t>
            </a:r>
            <a:r>
              <a:rPr lang="en-US" dirty="0"/>
              <a:t> the following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D86FCB-CC8C-4324-B98B-C1400E3B17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2P reserves and Production data  [31 Dec 2019]</a:t>
            </a:r>
          </a:p>
          <a:p>
            <a:pPr lvl="1"/>
            <a:r>
              <a:rPr lang="en-AU" dirty="0"/>
              <a:t>The Government has not released 30 June 2020 production data.</a:t>
            </a:r>
          </a:p>
          <a:p>
            <a:pPr lvl="1"/>
            <a:r>
              <a:rPr lang="en-AU" dirty="0"/>
              <a:t>Queensland Government Open Data Portal</a:t>
            </a:r>
          </a:p>
          <a:p>
            <a:pPr lvl="1"/>
            <a:r>
              <a:rPr lang="en-AU" sz="2000" dirty="0">
                <a:hlinkClick r:id="rId2"/>
              </a:rPr>
              <a:t>https://www.data.qld.gov.au/dataset/petroleum-gas-production-and-reserve-statistics</a:t>
            </a:r>
            <a:endParaRPr lang="en-AU" sz="2000" dirty="0"/>
          </a:p>
          <a:p>
            <a:r>
              <a:rPr lang="en-AU" dirty="0"/>
              <a:t>Plots and Graphs</a:t>
            </a:r>
          </a:p>
          <a:p>
            <a:pPr lvl="1"/>
            <a:r>
              <a:rPr lang="en-AU" dirty="0"/>
              <a:t>Source is on each slide</a:t>
            </a:r>
          </a:p>
          <a:p>
            <a:r>
              <a:rPr lang="en-AU" dirty="0"/>
              <a:t>Papers </a:t>
            </a:r>
            <a:r>
              <a:rPr lang="en-AU" sz="1800" dirty="0"/>
              <a:t>[download from www.oilgascbm.com.au]</a:t>
            </a:r>
            <a:endParaRPr lang="en-AU" dirty="0"/>
          </a:p>
          <a:p>
            <a:pPr marL="800100" lvl="1" indent="-342900">
              <a:buFont typeface="+mj-lt"/>
              <a:buAutoNum type="arabicPeriod"/>
            </a:pP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 JPT Article March 2018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Is there a need for a Reserve Confident Metric? 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https://doi.org/10.2118/0318-0054-JPT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APPEA Journal 2017, 57, 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Conference May 2017 Perth: Gauging the confidence in publicly reported oil and gas reserves Introducing the 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Reserves Confidence Metric; http://dx.doi.org/10.1071/AJ16050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/>
              <a:t>Workshop and Survey Focus on SPE Petroleum Resources Management System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April 2014 SPE JPT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AU" sz="1100" dirty="0">
                <a:hlinkClick r:id="rId3"/>
              </a:rPr>
              <a:t>https://doi.org/10.2118/0414-0038-JPT</a:t>
            </a:r>
            <a:r>
              <a:rPr lang="en-AU" sz="1100" dirty="0"/>
              <a:t> 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2012 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APPEA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paper – Why North American markets have shifted to </a:t>
            </a:r>
            <a:r>
              <a:rPr lang="en-A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spoolable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pipes.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SPE-PRMS and Reserves reporting in Australia – 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PESA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Dec/Jan 2009/2010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CBM Fracture Simulation an Australian Experience – 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 110137; https://doi.org/10.2118/110137-MS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598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Performance of the PRMS in Long-Term investments Decisions focusing on Coal Seam Gas to LNG Projects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Don McMillan</a:t>
            </a:r>
          </a:p>
          <a:p>
            <a:r>
              <a:rPr lang="en-US" dirty="0"/>
              <a:t>Oil Gas CBM Services Pty Ltd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9920" y="4000676"/>
            <a:ext cx="10500360" cy="12250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OGCBM Logo 2">
            <a:extLst>
              <a:ext uri="{FF2B5EF4-FFF2-40B4-BE49-F238E27FC236}">
                <a16:creationId xmlns:a16="http://schemas.microsoft.com/office/drawing/2014/main" id="{C7A41A04-3593-454E-BD55-AE098DF7B17F}"/>
              </a:ext>
            </a:extLst>
          </p:cNvPr>
          <p:cNvPicPr/>
          <p:nvPr/>
        </p:nvPicPr>
        <p:blipFill>
          <a:blip r:embed="rId4"/>
          <a:srcRect l="23622" t="18373" r="25197" b="30446"/>
          <a:stretch>
            <a:fillRect/>
          </a:stretch>
        </p:blipFill>
        <p:spPr bwMode="auto">
          <a:xfrm>
            <a:off x="5398080" y="4000676"/>
            <a:ext cx="1380600" cy="1225024"/>
          </a:xfrm>
          <a:prstGeom prst="rect">
            <a:avLst/>
          </a:prstGeom>
          <a:noFill/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FD0D64C7-1AD2-49D9-B832-6402AD948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3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3"/>
    </mc:Choice>
    <mc:Fallback>
      <p:transition spd="slow" advTm="1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last decade over $70BN has been spent in Queensland Australia to develop Coal Seam Gas [CSG] resource for the LNG export market.  In the last two decades CSG production has grown from 150 Mm3[1999] to 40,100 Mm3 [2019].  There are 4 main projects: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ALPNG [Origin Operator]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QGC [Shell operator]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GLNG [Santos operator]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Arrow Energy [Shell – </a:t>
            </a:r>
            <a:r>
              <a:rPr lang="en-US" dirty="0" err="1"/>
              <a:t>Petrochina</a:t>
            </a:r>
            <a:r>
              <a:rPr lang="en-US" dirty="0"/>
              <a:t>]</a:t>
            </a:r>
          </a:p>
          <a:p>
            <a:r>
              <a:rPr lang="en-US" dirty="0"/>
              <a:t>All projects have experienced write-downs and the original shareholders have yet to experience the benefit of this investment.</a:t>
            </a:r>
          </a:p>
          <a:p>
            <a:r>
              <a:rPr lang="en-US" dirty="0"/>
              <a:t>This presentation analyses the role and performance of the PRMS in these projects</a:t>
            </a:r>
          </a:p>
        </p:txBody>
      </p:sp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9BC97727-CAFC-4CAD-8355-330166DCE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09"/>
    </mc:Choice>
    <mc:Fallback>
      <p:transition spd="slow" advTm="6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C6243-AA6C-4085-9C69-BA0903E5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8A3622B7-A067-4A6B-8A26-D26C5864B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334640"/>
              </p:ext>
            </p:extLst>
          </p:nvPr>
        </p:nvGraphicFramePr>
        <p:xfrm>
          <a:off x="1214447" y="1049557"/>
          <a:ext cx="10037324" cy="2131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2673">
                  <a:extLst>
                    <a:ext uri="{9D8B030D-6E8A-4147-A177-3AD203B41FA5}">
                      <a16:colId xmlns:a16="http://schemas.microsoft.com/office/drawing/2014/main" val="1155906062"/>
                    </a:ext>
                  </a:extLst>
                </a:gridCol>
                <a:gridCol w="5124651">
                  <a:extLst>
                    <a:ext uri="{9D8B030D-6E8A-4147-A177-3AD203B41FA5}">
                      <a16:colId xmlns:a16="http://schemas.microsoft.com/office/drawing/2014/main" val="516194483"/>
                    </a:ext>
                  </a:extLst>
                </a:gridCol>
              </a:tblGrid>
              <a:tr h="327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Why do we do reserve estimates?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How good are the estimates?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311764"/>
                  </a:ext>
                </a:extLst>
              </a:tr>
              <a:tr h="427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Central to Financial Investment Decision [FID]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All shareholders have lost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20256"/>
                  </a:ext>
                </a:extLst>
              </a:tr>
              <a:tr h="550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Under-pin Gas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Out of the 6 LNG trains only 5 have been filled.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000243"/>
                  </a:ext>
                </a:extLst>
              </a:tr>
              <a:tr h="7870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Valuation of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Generally over-valued</a:t>
                      </a:r>
                    </a:p>
                    <a:p>
                      <a:r>
                        <a:rPr lang="en-AU" dirty="0"/>
                        <a:t>Followed by write-downs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420252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A08148-3392-429F-8E76-4B26E51EA419}"/>
              </a:ext>
            </a:extLst>
          </p:cNvPr>
          <p:cNvSpPr txBox="1">
            <a:spLocks/>
          </p:cNvSpPr>
          <p:nvPr/>
        </p:nvSpPr>
        <p:spPr>
          <a:xfrm>
            <a:off x="481740" y="3436651"/>
            <a:ext cx="6199321" cy="32924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AU" b="1" dirty="0"/>
              <a:t>Observations.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en-AU" dirty="0"/>
              <a:t>All the projects have had write-downs. 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en-AU" u="sng" dirty="0"/>
              <a:t>Would the shareholders of the companies participating in the QLD CSG-LNG projects be better off if their respective projects did not proceed?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AU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AU" dirty="0"/>
              <a:t>Could we have avoided the current domestic gas crisis?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AU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AU" dirty="0"/>
              <a:t>What role does the PRMS has in this situation?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A3A87DA-165E-4F32-AFF2-6BB7212437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401293"/>
              </p:ext>
            </p:extLst>
          </p:nvPr>
        </p:nvGraphicFramePr>
        <p:xfrm>
          <a:off x="6796006" y="3546243"/>
          <a:ext cx="5153701" cy="2810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C91679-A817-4360-888A-82C6C8F8D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8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83"/>
    </mc:Choice>
    <mc:Fallback>
      <p:transition spd="slow" advTm="5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2268" y="836908"/>
            <a:ext cx="10515600" cy="799510"/>
          </a:xfrm>
        </p:spPr>
        <p:txBody>
          <a:bodyPr>
            <a:normAutofit fontScale="47500" lnSpcReduction="20000"/>
          </a:bodyPr>
          <a:lstStyle/>
          <a:p>
            <a:r>
              <a:rPr lang="en-AU" sz="5900" dirty="0"/>
              <a:t>How good are we estimating 2P reserves?</a:t>
            </a:r>
            <a:br>
              <a:rPr lang="en-AU" sz="5900" dirty="0"/>
            </a:br>
            <a:br>
              <a:rPr lang="en-AU" sz="2900" dirty="0"/>
            </a:br>
            <a:r>
              <a:rPr lang="en-AU" sz="3800" dirty="0">
                <a:solidFill>
                  <a:srgbClr val="0070C0"/>
                </a:solidFill>
              </a:rPr>
              <a:t>87% of 2P reserves [Minimum 5 years production] lodged  with the QLD Gov. have experience write-downs</a:t>
            </a:r>
            <a:r>
              <a:rPr lang="en-AU" sz="3800" dirty="0"/>
              <a:t>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3275" y="5271600"/>
            <a:ext cx="10550525" cy="1267312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Results</a:t>
            </a:r>
          </a:p>
          <a:p>
            <a:pPr lvl="1"/>
            <a:r>
              <a:rPr lang="en-AU" dirty="0"/>
              <a:t>Sample Size = 77 PL’s</a:t>
            </a:r>
          </a:p>
          <a:p>
            <a:pPr lvl="1"/>
            <a:r>
              <a:rPr lang="en-AU" dirty="0"/>
              <a:t>67 PL’s or </a:t>
            </a:r>
            <a:r>
              <a:rPr lang="en-AU" sz="2800" dirty="0">
                <a:solidFill>
                  <a:srgbClr val="FF0000"/>
                </a:solidFill>
              </a:rPr>
              <a:t>87%</a:t>
            </a:r>
            <a:r>
              <a:rPr lang="en-AU" dirty="0"/>
              <a:t> of PL reserves experienced write-downs – Mathematical outcome.</a:t>
            </a:r>
          </a:p>
          <a:p>
            <a:pPr lvl="1"/>
            <a:r>
              <a:rPr lang="en-AU" i="1" u="sng" dirty="0"/>
              <a:t>As per PRMS it should be 50:50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3BE2EC-3103-40AB-9439-B9E64A69952D}"/>
              </a:ext>
            </a:extLst>
          </p:cNvPr>
          <p:cNvGrpSpPr/>
          <p:nvPr/>
        </p:nvGrpSpPr>
        <p:grpSpPr>
          <a:xfrm>
            <a:off x="414671" y="1725794"/>
            <a:ext cx="5819485" cy="3396408"/>
            <a:chOff x="484414" y="1681843"/>
            <a:chExt cx="5819485" cy="33964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25BB60-5CDC-4190-844E-F74DC7828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414" y="1681843"/>
              <a:ext cx="5819485" cy="3396408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5641A55-4900-45DF-9E74-B1545FC382FD}"/>
                </a:ext>
              </a:extLst>
            </p:cNvPr>
            <p:cNvCxnSpPr>
              <a:cxnSpLocks/>
            </p:cNvCxnSpPr>
            <p:nvPr/>
          </p:nvCxnSpPr>
          <p:spPr>
            <a:xfrm>
              <a:off x="1347107" y="2024709"/>
              <a:ext cx="45371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FD613C-D4BE-4BCF-A1C9-5C4BCF00A694}"/>
                </a:ext>
              </a:extLst>
            </p:cNvPr>
            <p:cNvSpPr txBox="1"/>
            <p:nvPr/>
          </p:nvSpPr>
          <p:spPr>
            <a:xfrm>
              <a:off x="1281793" y="2024709"/>
              <a:ext cx="1975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Reserve Increases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D60451-25B2-48D6-B99B-A1798ED71E1A}"/>
                </a:ext>
              </a:extLst>
            </p:cNvPr>
            <p:cNvSpPr txBox="1"/>
            <p:nvPr/>
          </p:nvSpPr>
          <p:spPr>
            <a:xfrm>
              <a:off x="3941861" y="2016511"/>
              <a:ext cx="2334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Reserves Write-downs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19732A-E5C5-4A30-B1EE-6F8358A58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156" y="1719049"/>
            <a:ext cx="4984640" cy="339873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31E397-7D80-47EC-96D8-36CFCE145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2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79"/>
    </mc:Choice>
    <mc:Fallback>
      <p:transition spd="slow" advTm="4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Who is the PRMS’ audience?</a:t>
            </a:r>
          </a:p>
        </p:txBody>
      </p:sp>
      <p:grpSp>
        <p:nvGrpSpPr>
          <p:cNvPr id="5" name="Group 25">
            <a:extLst>
              <a:ext uri="{FF2B5EF4-FFF2-40B4-BE49-F238E27FC236}">
                <a16:creationId xmlns:a16="http://schemas.microsoft.com/office/drawing/2014/main" id="{1EB9AFA4-25DA-41D1-BD58-4010F43AA80D}"/>
              </a:ext>
            </a:extLst>
          </p:cNvPr>
          <p:cNvGrpSpPr>
            <a:grpSpLocks/>
          </p:cNvGrpSpPr>
          <p:nvPr/>
        </p:nvGrpSpPr>
        <p:grpSpPr bwMode="auto">
          <a:xfrm>
            <a:off x="782280" y="2072341"/>
            <a:ext cx="4104456" cy="3960440"/>
            <a:chOff x="1906" y="6558"/>
            <a:chExt cx="4726" cy="4320"/>
          </a:xfrm>
        </p:grpSpPr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75C27672-663F-46A4-B470-961733972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" y="8244"/>
              <a:ext cx="1014" cy="953"/>
            </a:xfrm>
            <a:prstGeom prst="ellipse">
              <a:avLst/>
            </a:prstGeom>
            <a:solidFill>
              <a:srgbClr val="C0504D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Oval 27">
              <a:extLst>
                <a:ext uri="{FF2B5EF4-FFF2-40B4-BE49-F238E27FC236}">
                  <a16:creationId xmlns:a16="http://schemas.microsoft.com/office/drawing/2014/main" id="{E7DEAA3A-771C-4CC1-AFB9-FC69912BD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7737"/>
              <a:ext cx="1977" cy="198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E00A24F5-BDE5-46A8-B6F2-876903C2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" y="7187"/>
              <a:ext cx="3275" cy="3052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Oval 29">
              <a:extLst>
                <a:ext uri="{FF2B5EF4-FFF2-40B4-BE49-F238E27FC236}">
                  <a16:creationId xmlns:a16="http://schemas.microsoft.com/office/drawing/2014/main" id="{935FF683-7E32-4384-B799-5ED30B62A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6558"/>
              <a:ext cx="4726" cy="432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Text Box 30">
              <a:extLst>
                <a:ext uri="{FF2B5EF4-FFF2-40B4-BE49-F238E27FC236}">
                  <a16:creationId xmlns:a16="http://schemas.microsoft.com/office/drawing/2014/main" id="{E193B6A9-0E98-42A5-850B-F52146228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6" y="8600"/>
              <a:ext cx="653" cy="24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Project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Text Box 31">
              <a:extLst>
                <a:ext uri="{FF2B5EF4-FFF2-40B4-BE49-F238E27FC236}">
                  <a16:creationId xmlns:a16="http://schemas.microsoft.com/office/drawing/2014/main" id="{54C50324-AA6C-49B1-A6BF-A7D8F5DE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3" y="7737"/>
              <a:ext cx="923" cy="5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Project Owners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8C1AB702-8F48-49AE-B161-507E86267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6" y="9197"/>
              <a:ext cx="1866" cy="46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Company management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Text Box 33">
              <a:extLst>
                <a:ext uri="{FF2B5EF4-FFF2-40B4-BE49-F238E27FC236}">
                  <a16:creationId xmlns:a16="http://schemas.microsoft.com/office/drawing/2014/main" id="{8DE6F9A8-4E9E-4F32-843A-998FDE714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7" y="7265"/>
              <a:ext cx="1071" cy="39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Government Bodies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Text Box 34">
              <a:extLst>
                <a:ext uri="{FF2B5EF4-FFF2-40B4-BE49-F238E27FC236}">
                  <a16:creationId xmlns:a16="http://schemas.microsoft.com/office/drawing/2014/main" id="{A8D5E40A-7232-4499-B227-80CD4D1C6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5" y="6701"/>
              <a:ext cx="1323" cy="39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Public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Text Box 35">
              <a:extLst>
                <a:ext uri="{FF2B5EF4-FFF2-40B4-BE49-F238E27FC236}">
                  <a16:creationId xmlns:a16="http://schemas.microsoft.com/office/drawing/2014/main" id="{EFC61B68-2AAA-4772-9793-783B0A35F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2" y="8244"/>
              <a:ext cx="1323" cy="1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Investors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Banks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Financiers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Text Box 36">
              <a:extLst>
                <a:ext uri="{FF2B5EF4-FFF2-40B4-BE49-F238E27FC236}">
                  <a16:creationId xmlns:a16="http://schemas.microsoft.com/office/drawing/2014/main" id="{0FAF102C-49BB-46BB-8332-037393D44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6" y="9725"/>
              <a:ext cx="1323" cy="39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Regulators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Text Box 37">
              <a:extLst>
                <a:ext uri="{FF2B5EF4-FFF2-40B4-BE49-F238E27FC236}">
                  <a16:creationId xmlns:a16="http://schemas.microsoft.com/office/drawing/2014/main" id="{4FD00390-F8E3-4A74-B4C1-940D32412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8" y="8183"/>
              <a:ext cx="1278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Stakeholders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Native Title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Landowners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EPA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Text Box 38">
              <a:extLst>
                <a:ext uri="{FF2B5EF4-FFF2-40B4-BE49-F238E27FC236}">
                  <a16:creationId xmlns:a16="http://schemas.microsoft.com/office/drawing/2014/main" id="{0534F86E-C0EB-41E5-A3F5-0D9DE6C88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6" y="10320"/>
              <a:ext cx="1424" cy="3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AU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Shareholders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FD4068D-97F0-4284-8E48-310F2E399764}"/>
              </a:ext>
            </a:extLst>
          </p:cNvPr>
          <p:cNvSpPr txBox="1">
            <a:spLocks/>
          </p:cNvSpPr>
          <p:nvPr/>
        </p:nvSpPr>
        <p:spPr>
          <a:xfrm>
            <a:off x="5480585" y="1759478"/>
            <a:ext cx="6260029" cy="26575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AU" dirty="0"/>
              <a:t>PRMS is a guideline</a:t>
            </a:r>
          </a:p>
          <a:p>
            <a:pPr lvl="1"/>
            <a:r>
              <a:rPr lang="en-AU" dirty="0"/>
              <a:t>PRMS is Project Based</a:t>
            </a:r>
            <a:endParaRPr lang="en-AU" sz="2000" dirty="0"/>
          </a:p>
          <a:p>
            <a:pPr lvl="2"/>
            <a:r>
              <a:rPr lang="en-AU" sz="1600" dirty="0"/>
              <a:t>Reports to the project manager</a:t>
            </a:r>
          </a:p>
          <a:p>
            <a:pPr lvl="2"/>
            <a:r>
              <a:rPr lang="en-AU" sz="1600" dirty="0"/>
              <a:t>SPE sphere of influence does not extend beyond the Project</a:t>
            </a:r>
          </a:p>
          <a:p>
            <a:pPr lvl="1"/>
            <a:r>
              <a:rPr lang="en-US" dirty="0"/>
              <a:t>Regulatory Framework not included!!</a:t>
            </a:r>
          </a:p>
          <a:p>
            <a:pPr lvl="2"/>
            <a:r>
              <a:rPr lang="en-US" dirty="0"/>
              <a:t>Comparing reserves from one company to another would require a regulator framework. </a:t>
            </a:r>
          </a:p>
          <a:p>
            <a:pPr lvl="2"/>
            <a:r>
              <a:rPr lang="en-US" dirty="0"/>
              <a:t>Ensure honesty in reporting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F8E0DD-A82D-4877-9B01-15C8EB34428D}"/>
              </a:ext>
            </a:extLst>
          </p:cNvPr>
          <p:cNvSpPr txBox="1"/>
          <p:nvPr/>
        </p:nvSpPr>
        <p:spPr>
          <a:xfrm>
            <a:off x="5053483" y="4782560"/>
            <a:ext cx="703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Opinion: The integration between the PRMS and Regulatory Frameworks is poorly done.  </a:t>
            </a:r>
          </a:p>
          <a:p>
            <a:endParaRPr lang="en-AU" dirty="0"/>
          </a:p>
        </p:txBody>
      </p: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A6FA14-1BCE-41CE-8C7A-35EB50116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1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86"/>
    </mc:Choice>
    <mc:Fallback>
      <p:transition spd="slow" advTm="4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187177"/>
            <a:ext cx="10515600" cy="588726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Opinion: Recommendations to improve confidence in Reserves Reporting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FD4068D-97F0-4284-8E48-310F2E399764}"/>
              </a:ext>
            </a:extLst>
          </p:cNvPr>
          <p:cNvSpPr txBox="1">
            <a:spLocks/>
          </p:cNvSpPr>
          <p:nvPr/>
        </p:nvSpPr>
        <p:spPr>
          <a:xfrm>
            <a:off x="852268" y="2007032"/>
            <a:ext cx="10120532" cy="4019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AU" dirty="0"/>
              <a:t>SPE develop guidelines or recommendations to assist regulators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Reserve Estimators develop tools to “self-police” reserve reporting</a:t>
            </a:r>
          </a:p>
          <a:p>
            <a:pPr lvl="2"/>
            <a:r>
              <a:rPr lang="en-AU" dirty="0"/>
              <a:t>E.G Reserve Confidence Metric</a:t>
            </a:r>
          </a:p>
          <a:p>
            <a:pPr lvl="3"/>
            <a:r>
              <a:rPr lang="en-US" dirty="0"/>
              <a:t>modified version of the reserves-production ratio</a:t>
            </a:r>
            <a:endParaRPr lang="en-AU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Ref:</a:t>
            </a:r>
          </a:p>
          <a:p>
            <a:pPr marL="457200" lvl="1" indent="0">
              <a:buNone/>
            </a:pP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1:  SPE JPT Article March 2018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Is there a need for a Reserve Confident Metric? 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https://doi.org/10.2118/0318-0054-JPT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2:  APPEA Journal 2017, 57, 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Conference May 2017 Perth: Gauging the confidence in publicly reported oil and gas reserves Introducing the </a:t>
            </a:r>
            <a:r>
              <a:rPr lang="en-A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Reserves Confidence Metric; http://dx.doi.org/10.1071/AJ16050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D8E4A247-752F-43D4-B607-0016A895F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1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81"/>
    </mc:Choice>
    <mc:Fallback>
      <p:transition spd="slow" advTm="5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990F5-12CD-4C1E-A7E7-785C7761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8D836-D31A-42ED-B9AB-EC36B0F3D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AU" sz="2800" b="1" dirty="0"/>
              <a:t>Reserves Confidence Metric RCM </a:t>
            </a:r>
            <a:r>
              <a:rPr lang="en-AU" sz="1600" b="1" dirty="0"/>
              <a:t>[Ref: </a:t>
            </a:r>
            <a:r>
              <a:rPr lang="en-A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https://doi.org/10.2118/0318-0054-JPT]</a:t>
            </a:r>
            <a:endParaRPr lang="en-AU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D97A3-4381-48BB-9D00-D70F95858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975" y="3742841"/>
            <a:ext cx="10550525" cy="2437434"/>
          </a:xfrm>
        </p:spPr>
        <p:txBody>
          <a:bodyPr>
            <a:normAutofit fontScale="85000" lnSpcReduction="10000"/>
          </a:bodyPr>
          <a:lstStyle/>
          <a:p>
            <a:pPr algn="l"/>
            <a:endParaRPr lang="en-A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Poor confidence does not mean the reserves are wrong, it means that the reserve estimates are to be used with caution or further information is required.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accent1">
                    <a:lumMod val="50000"/>
                  </a:schemeClr>
                </a:solidFill>
              </a:rPr>
              <a:t>RCM is independent of the disclosing entity, Reserve Estimator, &amp; Auditor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accent1">
                    <a:lumMod val="50000"/>
                  </a:schemeClr>
                </a:solidFill>
              </a:rPr>
              <a:t>No knowledge of geology engineering etc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accent1">
                    <a:lumMod val="50000"/>
                  </a:schemeClr>
                </a:solidFill>
              </a:rPr>
              <a:t>Empower Stakeholders</a:t>
            </a:r>
          </a:p>
          <a:p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7F04FA5F-487C-4213-B62C-DACD0C8A876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96600783"/>
                  </p:ext>
                </p:extLst>
              </p:nvPr>
            </p:nvGraphicFramePr>
            <p:xfrm>
              <a:off x="838197" y="1690687"/>
              <a:ext cx="10453778" cy="172656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8970">
                      <a:extLst>
                        <a:ext uri="{9D8B030D-6E8A-4147-A177-3AD203B41FA5}">
                          <a16:colId xmlns:a16="http://schemas.microsoft.com/office/drawing/2014/main" val="631753562"/>
                        </a:ext>
                      </a:extLst>
                    </a:gridCol>
                    <a:gridCol w="3219454">
                      <a:extLst>
                        <a:ext uri="{9D8B030D-6E8A-4147-A177-3AD203B41FA5}">
                          <a16:colId xmlns:a16="http://schemas.microsoft.com/office/drawing/2014/main" val="1669378425"/>
                        </a:ext>
                      </a:extLst>
                    </a:gridCol>
                    <a:gridCol w="1881486">
                      <a:extLst>
                        <a:ext uri="{9D8B030D-6E8A-4147-A177-3AD203B41FA5}">
                          <a16:colId xmlns:a16="http://schemas.microsoft.com/office/drawing/2014/main" val="1125321406"/>
                        </a:ext>
                      </a:extLst>
                    </a:gridCol>
                    <a:gridCol w="1991934">
                      <a:extLst>
                        <a:ext uri="{9D8B030D-6E8A-4147-A177-3AD203B41FA5}">
                          <a16:colId xmlns:a16="http://schemas.microsoft.com/office/drawing/2014/main" val="191676926"/>
                        </a:ext>
                      </a:extLst>
                    </a:gridCol>
                    <a:gridCol w="1991934">
                      <a:extLst>
                        <a:ext uri="{9D8B030D-6E8A-4147-A177-3AD203B41FA5}">
                          <a16:colId xmlns:a16="http://schemas.microsoft.com/office/drawing/2014/main" val="843297434"/>
                        </a:ext>
                      </a:extLst>
                    </a:gridCol>
                  </a:tblGrid>
                  <a:tr h="54593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RCM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Formula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Units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>
                              <a:effectLst/>
                            </a:rPr>
                            <a:t>Good Confidence</a:t>
                          </a:r>
                          <a:endParaRPr lang="en-AU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>
                              <a:effectLst/>
                            </a:rPr>
                            <a:t>Poor Confidence</a:t>
                          </a:r>
                          <a:endParaRPr lang="en-AU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27954438"/>
                      </a:ext>
                    </a:extLst>
                  </a:tr>
                  <a:tr h="118063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>
                              <a:effectLst/>
                            </a:rPr>
                            <a:t>RCM [2P]</a:t>
                          </a:r>
                          <a:endParaRPr lang="en-AU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AU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𝑅𝑒𝑠𝑒𝑟𝑣𝑒𝑠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𝐶𝑢𝑟𝑟𝑒𝑛𝑡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𝑃𝑟𝑜𝑑𝑢𝑐𝑡𝑖𝑜𝑛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𝑅𝑎𝑡𝑒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AU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𝑉𝑜𝑙𝑢𝑚𝑒</m:t>
                                    </m:r>
                                  </m:num>
                                  <m:den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𝑉𝑜𝑙𝑢𝑚𝑒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AU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𝑇𝑖𝑚𝑒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AU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&lt;= 20 Years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&gt; 20 years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64064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7F04FA5F-487C-4213-B62C-DACD0C8A876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96600783"/>
                  </p:ext>
                </p:extLst>
              </p:nvPr>
            </p:nvGraphicFramePr>
            <p:xfrm>
              <a:off x="838197" y="1690687"/>
              <a:ext cx="10453778" cy="172656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8970">
                      <a:extLst>
                        <a:ext uri="{9D8B030D-6E8A-4147-A177-3AD203B41FA5}">
                          <a16:colId xmlns:a16="http://schemas.microsoft.com/office/drawing/2014/main" val="631753562"/>
                        </a:ext>
                      </a:extLst>
                    </a:gridCol>
                    <a:gridCol w="3219454">
                      <a:extLst>
                        <a:ext uri="{9D8B030D-6E8A-4147-A177-3AD203B41FA5}">
                          <a16:colId xmlns:a16="http://schemas.microsoft.com/office/drawing/2014/main" val="1669378425"/>
                        </a:ext>
                      </a:extLst>
                    </a:gridCol>
                    <a:gridCol w="1881486">
                      <a:extLst>
                        <a:ext uri="{9D8B030D-6E8A-4147-A177-3AD203B41FA5}">
                          <a16:colId xmlns:a16="http://schemas.microsoft.com/office/drawing/2014/main" val="1125321406"/>
                        </a:ext>
                      </a:extLst>
                    </a:gridCol>
                    <a:gridCol w="1991934">
                      <a:extLst>
                        <a:ext uri="{9D8B030D-6E8A-4147-A177-3AD203B41FA5}">
                          <a16:colId xmlns:a16="http://schemas.microsoft.com/office/drawing/2014/main" val="191676926"/>
                        </a:ext>
                      </a:extLst>
                    </a:gridCol>
                    <a:gridCol w="1991934">
                      <a:extLst>
                        <a:ext uri="{9D8B030D-6E8A-4147-A177-3AD203B41FA5}">
                          <a16:colId xmlns:a16="http://schemas.microsoft.com/office/drawing/2014/main" val="843297434"/>
                        </a:ext>
                      </a:extLst>
                    </a:gridCol>
                  </a:tblGrid>
                  <a:tr h="54593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RCM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Formula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Units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>
                              <a:effectLst/>
                            </a:rPr>
                            <a:t>Good Confidence</a:t>
                          </a:r>
                          <a:endParaRPr lang="en-AU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>
                              <a:effectLst/>
                            </a:rPr>
                            <a:t>Poor Confidence</a:t>
                          </a:r>
                          <a:endParaRPr lang="en-AU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27954438"/>
                      </a:ext>
                    </a:extLst>
                  </a:tr>
                  <a:tr h="118063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>
                              <a:effectLst/>
                            </a:rPr>
                            <a:t>RCM [2P]</a:t>
                          </a:r>
                          <a:endParaRPr lang="en-AU" sz="2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42803" t="-46907" r="-183144" b="-1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244013" t="-46907" r="-212945" b="-1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&lt;= 20 Years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AU" sz="2000" dirty="0">
                              <a:effectLst/>
                            </a:rPr>
                            <a:t>&gt; 20 years</a:t>
                          </a:r>
                          <a:endParaRPr lang="en-AU" sz="2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6406407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Slide RCM">
            <a:hlinkClick r:id="" action="ppaction://media"/>
            <a:extLst>
              <a:ext uri="{FF2B5EF4-FFF2-40B4-BE49-F238E27FC236}">
                <a16:creationId xmlns:a16="http://schemas.microsoft.com/office/drawing/2014/main" id="{5E0C66B4-1143-4944-8F1E-48E6F4D86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2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35"/>
    </mc:Choice>
    <mc:Fallback>
      <p:transition spd="slow" advTm="3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990F5-12CD-4C1E-A7E7-785C7761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7155-4F74-44F5-8AD1-E9F95FE81F92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8D836-D31A-42ED-B9AB-EC36B0F3D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08250" y="548928"/>
            <a:ext cx="5502350" cy="588726"/>
          </a:xfrm>
        </p:spPr>
        <p:txBody>
          <a:bodyPr>
            <a:normAutofit fontScale="85000" lnSpcReduction="10000"/>
          </a:bodyPr>
          <a:lstStyle/>
          <a:p>
            <a:r>
              <a:rPr lang="en-AU" sz="2800" b="1" dirty="0"/>
              <a:t>Example 1 of a CSG Field in Queensland</a:t>
            </a:r>
            <a:endParaRPr lang="en-AU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D97A3-4381-48BB-9D00-D70F95858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1790" y="1683130"/>
            <a:ext cx="3952009" cy="3951051"/>
          </a:xfrm>
        </p:spPr>
        <p:txBody>
          <a:bodyPr>
            <a:normAutofit/>
          </a:bodyPr>
          <a:lstStyle/>
          <a:p>
            <a:r>
              <a:rPr lang="en-AU" dirty="0"/>
              <a:t>Production &gt; 10 years</a:t>
            </a:r>
          </a:p>
          <a:p>
            <a:endParaRPr lang="en-AU" dirty="0"/>
          </a:p>
          <a:p>
            <a:r>
              <a:rPr lang="en-AU" dirty="0"/>
              <a:t>Reserves Growth [Undeveloped]</a:t>
            </a:r>
          </a:p>
          <a:p>
            <a:r>
              <a:rPr lang="en-AU" dirty="0"/>
              <a:t>Drilling commenced &lt;5yrs</a:t>
            </a:r>
          </a:p>
          <a:p>
            <a:r>
              <a:rPr lang="en-AU" dirty="0"/>
              <a:t>Production Growth to justify the Reserve Increase.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F8149-BF5F-4381-94C9-4F27B87B2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891" y="1137654"/>
            <a:ext cx="5813670" cy="5548911"/>
          </a:xfrm>
          <a:prstGeom prst="rect">
            <a:avLst/>
          </a:prstGeom>
        </p:spPr>
      </p:pic>
      <p:pic>
        <p:nvPicPr>
          <p:cNvPr id="5" name="PL171">
            <a:hlinkClick r:id="" action="ppaction://media"/>
            <a:extLst>
              <a:ext uri="{FF2B5EF4-FFF2-40B4-BE49-F238E27FC236}">
                <a16:creationId xmlns:a16="http://schemas.microsoft.com/office/drawing/2014/main" id="{63CFF652-A4F9-461F-8CA0-07CD819FA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11"/>
    </mc:Choice>
    <mc:Fallback xmlns="">
      <p:transition spd="slow" advTm="8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A8297A-52A0-46F8-B717-AE19662D8102}" vid="{F512A497-7BDD-4086-BA73-D2E6652E5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Frag_Purple</Template>
  <TotalTime>517</TotalTime>
  <Words>938</Words>
  <Application>Microsoft Office PowerPoint</Application>
  <PresentationFormat>Widescreen</PresentationFormat>
  <Paragraphs>138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Wong</dc:creator>
  <cp:lastModifiedBy>Donald McMillan</cp:lastModifiedBy>
  <cp:revision>23</cp:revision>
  <dcterms:created xsi:type="dcterms:W3CDTF">2021-05-12T03:36:13Z</dcterms:created>
  <dcterms:modified xsi:type="dcterms:W3CDTF">2021-07-13T11:03:35Z</dcterms:modified>
</cp:coreProperties>
</file>